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jpeg"/>
  <Override PartName="/ppt/media/image9.jpg" ContentType="image/jpeg"/>
  <Override PartName="/ppt/media/image10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25.03.2022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25.03.2022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592"/>
            <a:ext cx="103605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805"/>
            <a:ext cx="274248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805"/>
            <a:ext cx="802431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6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7067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4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8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865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865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8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6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7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21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7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51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517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51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8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mc72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constructo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2454" y="733705"/>
            <a:ext cx="7772400" cy="175562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Инструменты  обновления содержания образования в соответствии с введением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2026" y="2121085"/>
            <a:ext cx="6400800" cy="100811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ЕДИНЫЙ МЕТОДИЧЕСКИЙ ДЕНЬ</a:t>
            </a:r>
          </a:p>
          <a:p>
            <a:r>
              <a:rPr lang="ru-RU" sz="1600" dirty="0"/>
              <a:t>СЕКЦИЯ</a:t>
            </a:r>
          </a:p>
          <a:p>
            <a:r>
              <a:rPr lang="ru-RU" sz="1600" dirty="0"/>
              <a:t>«Иностранные языки»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38428" y="220320"/>
          <a:ext cx="4197152" cy="714375"/>
        </p:xfrm>
        <a:graphic>
          <a:graphicData uri="http://schemas.openxmlformats.org/drawingml/2006/table">
            <a:tbl>
              <a:tblPr/>
              <a:tblGrid>
                <a:gridCol w="66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Муниципальное автономное учреждение</a:t>
                      </a:r>
                    </a:p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«ИНФОРМАЦИОННО-МЕТОДИЧЕСКИЙ ЦЕНТР»</a:t>
                      </a:r>
                    </a:p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города Тюмени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 descr="https://imc72.ru/templates/images/logo_imc_smal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205066"/>
            <a:ext cx="86832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1884" y="2931853"/>
            <a:ext cx="10225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4F81BD">
                    <a:lumMod val="75000"/>
                  </a:srgbClr>
                </a:solidFill>
              </a:rPr>
              <a:t>Особенности составления тематического планирования в Примерной рабочей программе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8130" y="515618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prstClr val="white">
                    <a:lumMod val="50000"/>
                  </a:prstClr>
                </a:solidFill>
              </a:rPr>
              <a:t>Збродова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</a:rPr>
              <a:t> Ирина Николаевна </a:t>
            </a:r>
          </a:p>
          <a:p>
            <a:pPr algn="ctr"/>
            <a:r>
              <a:rPr lang="ru-RU" b="1" dirty="0">
                <a:solidFill>
                  <a:prstClr val="white">
                    <a:lumMod val="50000"/>
                  </a:prstClr>
                </a:solidFill>
              </a:rPr>
              <a:t>учитель английского языка,</a:t>
            </a:r>
          </a:p>
          <a:p>
            <a:pPr algn="ctr"/>
            <a:r>
              <a:rPr lang="ru-RU" b="1" dirty="0">
                <a:solidFill>
                  <a:prstClr val="white">
                    <a:lumMod val="50000"/>
                  </a:prstClr>
                </a:solidFill>
              </a:rPr>
              <a:t>Шляков </a:t>
            </a:r>
            <a:r>
              <a:rPr lang="ru-RU" b="1" dirty="0" err="1">
                <a:solidFill>
                  <a:prstClr val="white">
                    <a:lumMod val="50000"/>
                  </a:prstClr>
                </a:solidFill>
              </a:rPr>
              <a:t>Янислав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</a:rPr>
              <a:t> Алексеевич</a:t>
            </a:r>
          </a:p>
          <a:p>
            <a:pPr algn="ctr"/>
            <a:r>
              <a:rPr lang="ru-RU" b="1" dirty="0">
                <a:solidFill>
                  <a:prstClr val="white">
                    <a:lumMod val="50000"/>
                  </a:prstClr>
                </a:solidFill>
              </a:rPr>
              <a:t>учитель  английского и французского языков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</p:spTree>
    <p:extLst>
      <p:ext uri="{BB962C8B-B14F-4D97-AF65-F5344CB8AC3E}">
        <p14:creationId xmlns:p14="http://schemas.microsoft.com/office/powerpoint/2010/main" val="414661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940" y="476672"/>
            <a:ext cx="8814955" cy="352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908720"/>
            <a:ext cx="6768752" cy="51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648" y="586246"/>
            <a:ext cx="8278787" cy="352170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058" y="1124744"/>
            <a:ext cx="7139965" cy="352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1844" y="2075572"/>
            <a:ext cx="106571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</a:t>
            </a:r>
            <a:r>
              <a:rPr kumimoji="0" lang="ru-RU" sz="2000" b="1" i="0" u="none" strike="noStrike" kern="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kumimoji="0" lang="ru-RU" sz="2000" b="1" i="0" u="none" strike="noStrike" kern="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0" lvl="0" indent="-2870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</a:t>
            </a:r>
            <a:r>
              <a:rPr kumimoji="0" lang="ru-RU" sz="2000" b="0" i="0" u="none" strike="noStrike" kern="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kumimoji="0" lang="ru-RU" sz="2000" b="0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kumimoji="0" lang="ru-RU" sz="2000" b="0" i="0" u="none" strike="noStrike" kern="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kumimoji="0" lang="ru-RU" sz="2000" b="0" i="0" u="none" strike="noStrike" kern="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</a:t>
            </a:r>
            <a:r>
              <a:rPr kumimoji="0" lang="ru-RU" sz="2000" b="0" i="0" u="none" strike="noStrike" kern="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</a:t>
            </a:r>
            <a:r>
              <a:rPr kumimoji="0" lang="ru-RU" sz="2000" b="0" i="0" u="none" strike="noStrike" kern="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КЭС</a:t>
            </a:r>
          </a:p>
          <a:p>
            <a:pPr marL="299085" marR="0" lvl="0" indent="-2870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конкретизируют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годам</a:t>
            </a:r>
            <a:r>
              <a:rPr kumimoji="0" lang="ru-RU" sz="2000" b="0" i="0" u="none" strike="noStrike" kern="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ru-RU" sz="2000" b="0" i="0" u="none" strike="noStrike" kern="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kumimoji="0" lang="ru-RU" sz="2000" b="0" i="0" u="none" strike="noStrike" kern="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языкового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0" lvl="0" indent="-2870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тематическое</a:t>
            </a:r>
            <a:r>
              <a:rPr kumimoji="0" lang="ru-RU" sz="2000" b="0" i="0" u="none" strike="noStrike" kern="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в</a:t>
            </a:r>
            <a:r>
              <a:rPr kumimoji="0" lang="ru-RU" sz="2000" b="0" i="0" u="none" strike="noStrike" kern="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kumimoji="0" lang="ru-RU" sz="2000" b="0" i="0" u="none" strike="noStrike" kern="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000" b="0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kumimoji="0" lang="ru-RU" sz="2000" b="0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менять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000" b="0" i="0" u="none" strike="noStrike" kern="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усмотрение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kumimoji="0" lang="ru-RU" sz="2000" b="1" i="0" u="none" strike="noStrike" kern="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kumimoji="0" lang="ru-RU" sz="2000" b="1" i="0" u="none" strike="noStrike" kern="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сайте</a:t>
            </a:r>
            <a:r>
              <a:rPr kumimoji="0" lang="ru-RU" sz="20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https://edsoo.ru/constructor/</a:t>
            </a:r>
            <a:r>
              <a:rPr kumimoji="0" lang="ru-RU" sz="20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kumimoji="0" lang="ru-RU" sz="2000" b="0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</a:t>
            </a:r>
            <a:r>
              <a:rPr kumimoji="0" lang="ru-RU" sz="2000" b="0" i="0" u="none" strike="noStrike" kern="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kumimoji="0" lang="ru-RU" sz="2000" b="0" i="0" u="none" strike="noStrike" kern="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kumimoji="0" lang="ru-RU" sz="2000" b="0" i="0" u="none" strike="noStrike" kern="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kumimoji="0" lang="ru-RU" sz="2000" b="0" i="0" u="none" strike="noStrike" kern="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kumimoji="0" lang="ru-RU" sz="2000" b="0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учесть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всю инвариантную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kumimoji="0" lang="ru-RU" sz="2000" b="0" i="0" u="none" strike="noStrike" kern="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72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148" y="2852936"/>
            <a:ext cx="4087113" cy="2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6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24" y="548680"/>
            <a:ext cx="5501728" cy="3521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5820" y="1844824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lvl="0" algn="just">
              <a:spcBef>
                <a:spcPts val="105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</a:t>
            </a:r>
            <a:r>
              <a:rPr lang="ru-RU" sz="20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ФГОС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(приказы </a:t>
            </a:r>
            <a:r>
              <a:rPr lang="ru-RU" sz="2000" b="1" spc="-3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мая</a:t>
            </a:r>
            <a:r>
              <a:rPr lang="ru-RU" sz="20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№286</a:t>
            </a:r>
            <a:r>
              <a:rPr lang="ru-RU" sz="20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№287).</a:t>
            </a:r>
          </a:p>
          <a:p>
            <a:pPr lvl="0" algn="just">
              <a:spcBef>
                <a:spcPts val="30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4165" lvl="0" algn="just"/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ключевых изменений – включение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развернутого </a:t>
            </a:r>
            <a:r>
              <a:rPr lang="ru-RU" sz="2000" b="1" spc="-3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предметного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  <a:r>
              <a:rPr lang="ru-RU" sz="20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2"/>
          <p:cNvGrpSpPr/>
          <p:nvPr/>
        </p:nvGrpSpPr>
        <p:grpSpPr>
          <a:xfrm>
            <a:off x="477788" y="1025116"/>
            <a:ext cx="10988040" cy="5547995"/>
            <a:chOff x="23406" y="1260221"/>
            <a:chExt cx="10988040" cy="5547995"/>
          </a:xfrm>
        </p:grpSpPr>
        <p:pic>
          <p:nvPicPr>
            <p:cNvPr id="8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06" y="1260221"/>
              <a:ext cx="10987366" cy="28575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4192" y="1312482"/>
              <a:ext cx="3886645" cy="5495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15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860" y="548680"/>
            <a:ext cx="10368953" cy="3521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41884" y="1124744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учебных часов на тему может варьироваться по усмотрению учителя, при условии, что общее количество часов (102 часа в год) сохраняется.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7828" y="2348880"/>
            <a:ext cx="10656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42315" lvl="0" algn="just">
              <a:spcBef>
                <a:spcPts val="105"/>
              </a:spcBef>
            </a:pP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учебники,</a:t>
            </a:r>
            <a:r>
              <a:rPr lang="ru-RU" sz="2000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0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0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обязательным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</a:t>
            </a:r>
            <a:r>
              <a:rPr lang="ru-RU" sz="20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Примерной </a:t>
            </a:r>
            <a:r>
              <a:rPr lang="ru-RU" sz="2000" b="1" spc="-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</a:t>
            </a:r>
            <a:r>
              <a:rPr lang="ru-RU" sz="2000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</a:t>
            </a:r>
            <a:r>
              <a:rPr lang="ru-RU" sz="20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</a:t>
            </a:r>
            <a:r>
              <a:rPr lang="ru-RU" sz="20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0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/>
            <a:r>
              <a:rPr lang="ru-RU" sz="20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ru-RU" sz="20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</a:t>
            </a:r>
            <a:r>
              <a:rPr lang="ru-RU" sz="20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20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</a:t>
            </a:r>
            <a:r>
              <a:rPr lang="ru-RU" sz="20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</a:t>
            </a:r>
            <a:r>
              <a:rPr lang="ru-RU" sz="2000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20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</a:t>
            </a:r>
            <a:r>
              <a:rPr lang="ru-RU" sz="2000" b="1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2000" b="1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ru-RU" sz="2000" b="1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1" spc="-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5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/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</a:t>
            </a:r>
            <a:r>
              <a:rPr lang="ru-RU" sz="2000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ru-RU" sz="2000" b="1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темы,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ru-RU" sz="20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</a:t>
            </a:r>
            <a:r>
              <a:rPr lang="ru-RU" sz="2000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3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932" y="476672"/>
            <a:ext cx="8814955" cy="3521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464" y="10527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рабочих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5820" y="2132856"/>
            <a:ext cx="110295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5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000" u="sng" spc="-10" dirty="0">
                <a:solidFill>
                  <a:srgbClr val="000000"/>
                </a:solidFill>
                <a:uFill>
                  <a:solidFill>
                    <a:srgbClr val="0462C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https://edsoo.ru/constructor/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20"/>
              </a:spcBef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255" lvl="0" algn="just"/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«Конструктор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программ» </a:t>
            </a:r>
            <a:r>
              <a:rPr lang="ru-RU" sz="2000" spc="3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онлайн-сервис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5"/>
              </a:spcBef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5"/>
              </a:spcBef>
              <a:tabLst>
                <a:tab pos="2344420" algn="l"/>
                <a:tab pos="4018279" algn="l"/>
                <a:tab pos="5918835" algn="l"/>
                <a:tab pos="7463790" algn="l"/>
                <a:tab pos="9576435" algn="l"/>
              </a:tabLst>
            </a:pP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0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</a:t>
            </a:r>
            <a:r>
              <a:rPr lang="ru-RU" sz="20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рамм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</a:t>
            </a:r>
            <a:r>
              <a:rPr lang="ru-RU" sz="20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</a:t>
            </a:r>
            <a:r>
              <a:rPr lang="ru-RU" sz="200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1-4 и 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5-9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0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завучи, руководители 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родители 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представители) обучающихся. 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одобрены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общему </a:t>
            </a:r>
            <a:r>
              <a:rPr lang="ru-RU" sz="2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образованию,</a:t>
            </a:r>
            <a:r>
              <a:rPr lang="ru-RU" sz="200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3/21</a:t>
            </a:r>
            <a:r>
              <a:rPr lang="ru-RU"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27.09.2021</a:t>
            </a:r>
            <a:r>
              <a:rPr lang="ru-RU" sz="20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"/>
              </a:spcBef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00295" marR="140970" lvl="0" indent="-4733925"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</a:t>
            </a:r>
            <a:r>
              <a:rPr lang="ru-RU" sz="2000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2000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</a:t>
            </a:r>
            <a:r>
              <a:rPr lang="ru-RU" sz="2000" spc="6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</a:t>
            </a:r>
            <a:r>
              <a:rPr lang="ru-RU" sz="2000" spc="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</a:t>
            </a:r>
            <a:r>
              <a:rPr lang="ru-RU" sz="2000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апробации.</a:t>
            </a:r>
            <a:r>
              <a:rPr lang="ru-RU" sz="2000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0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972" y="548680"/>
            <a:ext cx="8814955" cy="352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340768"/>
            <a:ext cx="10657184" cy="42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9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932" y="476672"/>
            <a:ext cx="8814955" cy="352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83" y="1009784"/>
            <a:ext cx="7920880" cy="51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932" y="474045"/>
            <a:ext cx="8814955" cy="352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015256"/>
            <a:ext cx="9505056" cy="53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948" y="476672"/>
            <a:ext cx="8814955" cy="352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7" y="956209"/>
            <a:ext cx="9001000" cy="52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6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1924" y="548680"/>
            <a:ext cx="8814955" cy="352171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852" y="1144491"/>
            <a:ext cx="10513168" cy="48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9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математике с символом Пи (широкоэкранный формат)</Template>
  <TotalTime>132</TotalTime>
  <Words>345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Euphemia</vt:lpstr>
      <vt:lpstr>Microsoft Sans Serif</vt:lpstr>
      <vt:lpstr>Times New Roman</vt:lpstr>
      <vt:lpstr>Тема Office</vt:lpstr>
      <vt:lpstr>Инструменты  обновления содержания образования в соответствии с введением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"Ростелеком"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Светлана Михайлова</cp:lastModifiedBy>
  <cp:revision>15</cp:revision>
  <dcterms:created xsi:type="dcterms:W3CDTF">2022-03-22T17:25:08Z</dcterms:created>
  <dcterms:modified xsi:type="dcterms:W3CDTF">2022-03-25T02:36:46Z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